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2"/>
  </p:notesMasterIdLst>
  <p:handoutMasterIdLst>
    <p:handoutMasterId r:id="rId13"/>
  </p:handoutMasterIdLst>
  <p:sldIdLst>
    <p:sldId id="383" r:id="rId2"/>
    <p:sldId id="358" r:id="rId3"/>
    <p:sldId id="353" r:id="rId4"/>
    <p:sldId id="387" r:id="rId5"/>
    <p:sldId id="385" r:id="rId6"/>
    <p:sldId id="386" r:id="rId7"/>
    <p:sldId id="388" r:id="rId8"/>
    <p:sldId id="389" r:id="rId9"/>
    <p:sldId id="390" r:id="rId10"/>
    <p:sldId id="391" r:id="rId1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5pPr>
    <a:lvl6pPr marL="2286000" algn="l" defTabSz="457200" rtl="0" eaLnBrk="1" latinLnBrk="0" hangingPunct="1"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6pPr>
    <a:lvl7pPr marL="2743200" algn="l" defTabSz="457200" rtl="0" eaLnBrk="1" latinLnBrk="0" hangingPunct="1"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7pPr>
    <a:lvl8pPr marL="3200400" algn="l" defTabSz="457200" rtl="0" eaLnBrk="1" latinLnBrk="0" hangingPunct="1"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8pPr>
    <a:lvl9pPr marL="3657600" algn="l" defTabSz="457200" rtl="0" eaLnBrk="1" latinLnBrk="0" hangingPunct="1"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92929"/>
    <a:srgbClr val="A3B422"/>
    <a:srgbClr val="FFFFAF"/>
    <a:srgbClr val="0C2577"/>
    <a:srgbClr val="FFFCFF"/>
    <a:srgbClr val="C7EBFD"/>
    <a:srgbClr val="079CE7"/>
    <a:srgbClr val="D23828"/>
    <a:srgbClr val="B5E5FD"/>
    <a:srgbClr val="FA00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17" autoAdjust="0"/>
  </p:normalViewPr>
  <p:slideViewPr>
    <p:cSldViewPr showGuides="1">
      <p:cViewPr varScale="1">
        <p:scale>
          <a:sx n="100" d="100"/>
          <a:sy n="100" d="100"/>
        </p:scale>
        <p:origin x="-198" y="-102"/>
      </p:cViewPr>
      <p:guideLst>
        <p:guide orient="horz" pos="4084"/>
        <p:guide pos="2879"/>
        <p:guide pos="5508"/>
        <p:guide pos="251"/>
        <p:guide pos="5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F0D6E04C-261E-9A4B-87FA-9E0A5C547B79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86D196CD-80A8-F445-AD79-F2399E701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1" charset="-52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1" charset="-52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1" charset="-52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1" charset="-52"/>
              </a:defRPr>
            </a:lvl1pPr>
          </a:lstStyle>
          <a:p>
            <a:fld id="{A3AD1AF0-EF42-6547-B48F-38F182FBCF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76EA5-33E0-4F1F-940D-80033F2F651B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Competition and Prices:  The Three Wireless Revolutions by Roger Entner, Analyst and Founder of Recon Analytics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rnl_cnsmr_exp_cvr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280767" cy="639923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637" y="1143000"/>
            <a:ext cx="56943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01638" y="2209800"/>
            <a:ext cx="5638800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67921" y="381000"/>
            <a:ext cx="2277617" cy="533399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8675" y="6361987"/>
            <a:ext cx="5495925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600" smtClean="0">
                <a:solidFill>
                  <a:srgbClr val="484848"/>
                </a:solidFill>
              </a:rPr>
              <a:t>© 2011 AT&amp;T Intellectual Property. All rights reserved. AT&amp;T and the AT&amp;T logo are trademarks of AT&amp;T Intellectual Property.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0659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02165" y="6333413"/>
            <a:ext cx="385235" cy="152400"/>
          </a:xfrm>
          <a:prstGeom prst="rect">
            <a:avLst/>
          </a:prstGeom>
        </p:spPr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expressiv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820" y="0"/>
            <a:ext cx="1523820" cy="333636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nal_cnsmr_exp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934200" y="5881688"/>
            <a:ext cx="2209800" cy="9890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/>
          </a:lstStyle>
          <a:p>
            <a:fld id="{2AE0BB0D-E5F8-4392-8C75-CC62F901F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407229" y="1954213"/>
            <a:ext cx="8335133" cy="28585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Tx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Tx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Tx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Tx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400050" y="381000"/>
            <a:ext cx="8339138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rp_hz_rgb_grd_po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67921" y="381000"/>
            <a:ext cx="2277617" cy="533399"/>
          </a:xfrm>
          <a:prstGeom prst="rect">
            <a:avLst/>
          </a:prstGeom>
        </p:spPr>
      </p:pic>
      <p:pic>
        <p:nvPicPr>
          <p:cNvPr id="7" name="Picture 6" descr="titleslid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7048499" cy="62484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01639" y="1152202"/>
            <a:ext cx="5541962" cy="1286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01638" y="2819400"/>
            <a:ext cx="5008562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675" y="6361987"/>
            <a:ext cx="5495925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600" smtClean="0">
                <a:solidFill>
                  <a:srgbClr val="484848"/>
                </a:solidFill>
              </a:rPr>
              <a:t>© 2011 AT&amp;T Intellectual Property. All rights reserved. AT&amp;T and the AT&amp;T logo are trademarks of AT&amp;T Intellectual Property.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8381998" cy="634158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638" y="1981200"/>
            <a:ext cx="4343400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01638" y="3429000"/>
            <a:ext cx="4343400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att_rp_hz_rgb_grd_po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67921" y="6096000"/>
            <a:ext cx="2277617" cy="533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8675" y="6361987"/>
            <a:ext cx="5495925" cy="923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600" smtClean="0">
                <a:solidFill>
                  <a:srgbClr val="484848"/>
                </a:solidFill>
              </a:rPr>
              <a:t>© 2010 AT&amp;T Intellectual Property. All rights reserved. AT&amp;T and the AT&amp;T logo are trademarks of AT&amp;T Intellectual Property.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81203" y="1608553"/>
            <a:ext cx="4571999" cy="4411247"/>
          </a:xfrm>
          <a:prstGeom prst="rect">
            <a:avLst/>
          </a:prstGeom>
        </p:spPr>
      </p:pic>
      <p:sp>
        <p:nvSpPr>
          <p:cNvPr id="16" name="Title 19"/>
          <p:cNvSpPr>
            <a:spLocks noGrp="1"/>
          </p:cNvSpPr>
          <p:nvPr>
            <p:ph type="title" hasCustomPrompt="1"/>
          </p:nvPr>
        </p:nvSpPr>
        <p:spPr>
          <a:xfrm>
            <a:off x="401638" y="1493810"/>
            <a:ext cx="5694363" cy="163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Divider title style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01638" y="3246410"/>
            <a:ext cx="5694362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2165" y="6333413"/>
            <a:ext cx="385235" cy="152400"/>
          </a:xfrm>
          <a:prstGeom prst="rect">
            <a:avLst/>
          </a:prstGeom>
        </p:spPr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9"/>
          <p:cNvSpPr>
            <a:spLocks noGrp="1"/>
          </p:cNvSpPr>
          <p:nvPr>
            <p:ph type="title" hasCustomPrompt="1"/>
          </p:nvPr>
        </p:nvSpPr>
        <p:spPr>
          <a:xfrm>
            <a:off x="401638" y="2819400"/>
            <a:ext cx="5694363" cy="163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FF7200"/>
                </a:solidFill>
              </a:defRPr>
            </a:lvl1pPr>
          </a:lstStyle>
          <a:p>
            <a:r>
              <a:rPr lang="en-US" smtClean="0"/>
              <a:t>Click to edit Divider title style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01638" y="4572000"/>
            <a:ext cx="5694362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2165" y="6333413"/>
            <a:ext cx="385235" cy="152400"/>
          </a:xfrm>
          <a:prstGeom prst="rect">
            <a:avLst/>
          </a:prstGeom>
        </p:spPr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smtClean="0"/>
          </a:p>
        </p:txBody>
      </p:sp>
      <p:pic>
        <p:nvPicPr>
          <p:cNvPr id="7" name="Picture 6" descr="divider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V="1">
            <a:off x="4603376" y="0"/>
            <a:ext cx="4540624" cy="328470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24275" y="1676401"/>
            <a:ext cx="3830220" cy="4724398"/>
          </a:xfrm>
          <a:prstGeom prst="rect">
            <a:avLst/>
          </a:prstGeom>
        </p:spPr>
      </p:pic>
      <p:sp>
        <p:nvSpPr>
          <p:cNvPr id="16" name="Title 19"/>
          <p:cNvSpPr>
            <a:spLocks noGrp="1"/>
          </p:cNvSpPr>
          <p:nvPr>
            <p:ph type="title" hasCustomPrompt="1"/>
          </p:nvPr>
        </p:nvSpPr>
        <p:spPr>
          <a:xfrm>
            <a:off x="401638" y="1493810"/>
            <a:ext cx="5694363" cy="163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Divider title style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01638" y="3246410"/>
            <a:ext cx="5694362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2165" y="6333413"/>
            <a:ext cx="385235" cy="152400"/>
          </a:xfrm>
          <a:prstGeom prst="rect">
            <a:avLst/>
          </a:prstGeom>
        </p:spPr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07229" y="1447800"/>
            <a:ext cx="7365171" cy="3334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>
              <a:buClr>
                <a:srgbClr val="484848"/>
              </a:buClr>
              <a:buSzTx/>
              <a:defRPr sz="2000">
                <a:solidFill>
                  <a:srgbClr val="484848"/>
                </a:solidFill>
              </a:defRPr>
            </a:lvl2pPr>
            <a:lvl3pPr marL="477838" indent="-188913">
              <a:buClr>
                <a:srgbClr val="484848"/>
              </a:buClr>
              <a:buSzTx/>
              <a:defRPr sz="1800">
                <a:solidFill>
                  <a:srgbClr val="484848"/>
                </a:solidFill>
              </a:defRPr>
            </a:lvl3pPr>
            <a:lvl4pPr marL="720725" indent="-207963">
              <a:buClr>
                <a:srgbClr val="484848"/>
              </a:buClr>
              <a:buSzTx/>
              <a:defRPr sz="1600">
                <a:solidFill>
                  <a:srgbClr val="484848"/>
                </a:solidFill>
              </a:defRPr>
            </a:lvl4pPr>
            <a:lvl5pPr marL="990600" indent="-225425">
              <a:buClr>
                <a:schemeClr val="accent1"/>
              </a:buClr>
              <a:buSzTx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2165" y="6333413"/>
            <a:ext cx="385235" cy="152400"/>
          </a:xfrm>
          <a:prstGeom prst="rect">
            <a:avLst/>
          </a:prstGeom>
        </p:spPr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6942137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pic>
        <p:nvPicPr>
          <p:cNvPr id="10" name="Picture 9" descr="expressiv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820" y="0"/>
            <a:ext cx="1523820" cy="333636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5231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58384"/>
            <a:ext cx="373380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 marL="206375" indent="-204788">
              <a:buClr>
                <a:srgbClr val="484848"/>
              </a:buClr>
              <a:buSzTx/>
              <a:defRPr sz="1800">
                <a:solidFill>
                  <a:srgbClr val="484848"/>
                </a:solidFill>
              </a:defRPr>
            </a:lvl2pPr>
            <a:lvl3pPr marL="461963" indent="-192088">
              <a:buClr>
                <a:srgbClr val="484848"/>
              </a:buClr>
              <a:buSzTx/>
              <a:defRPr sz="1700">
                <a:solidFill>
                  <a:srgbClr val="484848"/>
                </a:solidFill>
              </a:defRPr>
            </a:lvl3pPr>
            <a:lvl4pPr>
              <a:buClr>
                <a:srgbClr val="484848"/>
              </a:buClr>
              <a:buSzTx/>
              <a:defRPr sz="1500">
                <a:solidFill>
                  <a:srgbClr val="484848"/>
                </a:solidFill>
              </a:defRPr>
            </a:lvl4pPr>
            <a:lvl5pPr>
              <a:buClr>
                <a:srgbClr val="484848"/>
              </a:buClr>
              <a:buSzTx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02165" y="6333413"/>
            <a:ext cx="385235" cy="152400"/>
          </a:xfrm>
          <a:prstGeom prst="rect">
            <a:avLst/>
          </a:prstGeom>
        </p:spPr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smtClean="0"/>
          </a:p>
        </p:txBody>
      </p:sp>
      <p:pic>
        <p:nvPicPr>
          <p:cNvPr id="10" name="Picture 9" descr="divider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6994091" y="958623"/>
            <a:ext cx="3121232" cy="1203986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401638" y="1447800"/>
            <a:ext cx="3733800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84848"/>
                </a:solidFill>
              </a:defRPr>
            </a:lvl1pPr>
            <a:lvl2pPr marL="206375" indent="-204788">
              <a:buClr>
                <a:srgbClr val="484848"/>
              </a:buClr>
              <a:buSzTx/>
              <a:defRPr sz="1800">
                <a:solidFill>
                  <a:srgbClr val="484848"/>
                </a:solidFill>
              </a:defRPr>
            </a:lvl2pPr>
            <a:lvl3pPr marL="461963" indent="-192088">
              <a:buClr>
                <a:srgbClr val="484848"/>
              </a:buClr>
              <a:buSzTx/>
              <a:defRPr sz="1700">
                <a:solidFill>
                  <a:srgbClr val="484848"/>
                </a:solidFill>
              </a:defRPr>
            </a:lvl3pPr>
            <a:lvl4pPr>
              <a:buClr>
                <a:srgbClr val="484848"/>
              </a:buClr>
              <a:buSzTx/>
              <a:defRPr sz="1500">
                <a:solidFill>
                  <a:srgbClr val="484848"/>
                </a:solidFill>
              </a:defRPr>
            </a:lvl4pPr>
            <a:lvl5pPr>
              <a:buClr>
                <a:schemeClr val="accent1"/>
              </a:buClr>
              <a:buSzTx/>
              <a:defRPr sz="15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header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5231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06401" y="2144184"/>
            <a:ext cx="3538538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 marL="206375" indent="-204788">
              <a:buClr>
                <a:srgbClr val="484848"/>
              </a:buClr>
              <a:buSzTx/>
              <a:defRPr sz="2000">
                <a:solidFill>
                  <a:srgbClr val="484848"/>
                </a:solidFill>
              </a:defRPr>
            </a:lvl2pPr>
            <a:lvl3pPr marL="461963" indent="-192088">
              <a:buClr>
                <a:srgbClr val="484848"/>
              </a:buClr>
              <a:buSzTx/>
              <a:defRPr sz="1800">
                <a:solidFill>
                  <a:srgbClr val="484848"/>
                </a:solidFill>
              </a:defRPr>
            </a:lvl3pPr>
            <a:lvl4pPr>
              <a:buClr>
                <a:srgbClr val="484848"/>
              </a:buClr>
              <a:buSzTx/>
              <a:defRPr sz="1600">
                <a:solidFill>
                  <a:srgbClr val="484848"/>
                </a:solidFill>
              </a:defRPr>
            </a:lvl4pPr>
            <a:lvl5pPr>
              <a:buClr>
                <a:schemeClr val="accent1"/>
              </a:buClr>
              <a:buSzTx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07231" y="1458384"/>
            <a:ext cx="3537708" cy="63976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067AB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402165" y="6333413"/>
            <a:ext cx="385235" cy="152400"/>
          </a:xfrm>
          <a:prstGeom prst="rect">
            <a:avLst/>
          </a:prstGeom>
        </p:spPr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divider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6994091" y="958623"/>
            <a:ext cx="3121232" cy="1203986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386262" y="2133600"/>
            <a:ext cx="3538538" cy="3087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484848"/>
                </a:solidFill>
              </a:defRPr>
            </a:lvl1pPr>
            <a:lvl2pPr marL="206375" indent="-204788">
              <a:buClr>
                <a:srgbClr val="484848"/>
              </a:buClr>
              <a:buSzTx/>
              <a:defRPr sz="2000">
                <a:solidFill>
                  <a:srgbClr val="484848"/>
                </a:solidFill>
              </a:defRPr>
            </a:lvl2pPr>
            <a:lvl3pPr marL="461963" indent="-192088">
              <a:buClr>
                <a:srgbClr val="484848"/>
              </a:buClr>
              <a:buSzTx/>
              <a:defRPr sz="1800">
                <a:solidFill>
                  <a:srgbClr val="484848"/>
                </a:solidFill>
              </a:defRPr>
            </a:lvl3pPr>
            <a:lvl4pPr>
              <a:buClr>
                <a:srgbClr val="484848"/>
              </a:buClr>
              <a:buSzTx/>
              <a:defRPr sz="1600">
                <a:solidFill>
                  <a:srgbClr val="484848"/>
                </a:solidFill>
              </a:defRPr>
            </a:lvl4pPr>
            <a:lvl5pPr>
              <a:buClr>
                <a:srgbClr val="484848"/>
              </a:buClr>
              <a:buSzTx/>
              <a:defRPr sz="1600">
                <a:solidFill>
                  <a:srgbClr val="4848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4387092" y="1447800"/>
            <a:ext cx="3537708" cy="63976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067AB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99521" y="6335715"/>
            <a:ext cx="385235" cy="152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rgbClr val="484848"/>
                </a:solidFill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smtClean="0"/>
          </a:p>
        </p:txBody>
      </p:sp>
      <p:pic>
        <p:nvPicPr>
          <p:cNvPr id="7" name="Picture 6" descr="Globe_Alone_rgb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534400" y="6324600"/>
            <a:ext cx="369437" cy="36943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24970" y="6449357"/>
            <a:ext cx="4890029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600">
                <a:solidFill>
                  <a:srgbClr val="484848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701" r:id="rId11"/>
    <p:sldLayoutId id="2147483702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algn="l" defTabSz="947738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SzTx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1" fontAlgn="base" hangingPunct="1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461963" indent="-225425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-111" charset="0"/>
        <a:buChar char="–"/>
        <a:defRPr>
          <a:solidFill>
            <a:schemeClr val="tx1"/>
          </a:solidFill>
          <a:latin typeface="+mn-lt"/>
          <a:ea typeface="ＭＳ Ｐゴシック" pitchFamily="-111" charset="-128"/>
        </a:defRPr>
      </a:lvl3pPr>
      <a:lvl4pPr marL="692150" indent="-22860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ＭＳ Ｐゴシック" pitchFamily="-111" charset="-128"/>
        </a:defRPr>
      </a:lvl4pPr>
      <a:lvl5pPr marL="9159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5pPr>
      <a:lvl6pPr marL="13731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639" y="1152202"/>
            <a:ext cx="4475161" cy="3343598"/>
          </a:xfrm>
        </p:spPr>
        <p:txBody>
          <a:bodyPr/>
          <a:lstStyle/>
          <a:p>
            <a:pPr lvl="0"/>
            <a:r>
              <a:rPr lang="en-US" sz="3200" smtClean="0">
                <a:latin typeface="Verdana"/>
                <a:cs typeface="Verdana"/>
              </a:rPr>
              <a:t>Mobile</a:t>
            </a:r>
            <a:br>
              <a:rPr lang="en-US" sz="3200" smtClean="0">
                <a:latin typeface="Verdana"/>
                <a:cs typeface="Verdana"/>
              </a:rPr>
            </a:br>
            <a:r>
              <a:rPr lang="en-US" sz="3200" smtClean="0">
                <a:latin typeface="Verdana"/>
                <a:cs typeface="Verdana"/>
              </a:rPr>
              <a:t>Broadband Technology: </a:t>
            </a:r>
            <a:br>
              <a:rPr lang="en-US" sz="3200" smtClean="0">
                <a:latin typeface="Verdana"/>
                <a:cs typeface="Verdana"/>
              </a:rPr>
            </a:br>
            <a:r>
              <a:rPr lang="en-US" sz="3200" i="1" smtClean="0">
                <a:latin typeface="Verdana"/>
                <a:cs typeface="Verdana"/>
              </a:rPr>
              <a:t>The Infrastructure for Wisconsin’s</a:t>
            </a:r>
            <a:br>
              <a:rPr lang="en-US" sz="3200" i="1" smtClean="0">
                <a:latin typeface="Verdana"/>
                <a:cs typeface="Verdana"/>
              </a:rPr>
            </a:br>
            <a:r>
              <a:rPr lang="en-US" sz="3200" i="1" smtClean="0">
                <a:latin typeface="Verdana"/>
                <a:cs typeface="Verdana"/>
              </a:rPr>
              <a:t>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on Analytics Graphics_draft_042811_v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AT&amp;T and T-Mobile Acquisition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F7BF334-9C75-A349-8752-A3625F25A58A}" type="slidenum">
              <a:rPr lang="en-US" sz="800" b="1" kern="120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2</a:t>
            </a:fld>
            <a:endParaRPr lang="en-US" sz="800" b="1" kern="1200">
              <a:solidFill>
                <a:srgbClr val="808080"/>
              </a:solidFill>
              <a:latin typeface="Verdana" pitchFamily="-111" charset="0"/>
              <a:cs typeface="Arial" pitchFamily="-111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8" y="1092200"/>
            <a:ext cx="7548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400" b="1" smtClean="0">
                <a:solidFill>
                  <a:srgbClr val="067AB4"/>
                </a:solidFill>
              </a:rPr>
              <a:t>On March 20, 2011, AT&amp;T announced plans to acquire T-Mobile USA from German-owned Deutsche Telekom, creating a world-class technology platform in mobile broadband and wireless services in the U.S.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3246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1" smtClean="0">
                <a:solidFill>
                  <a:srgbClr val="FF7200"/>
                </a:solidFill>
              </a:rPr>
              <a:t>Mobile Broadband Technology: </a:t>
            </a:r>
            <a:r>
              <a:rPr lang="en-US" sz="1400" i="1" smtClean="0">
                <a:solidFill>
                  <a:srgbClr val="FF7200"/>
                </a:solidFill>
              </a:rPr>
              <a:t>The infrastructure for Wisconsin’s future</a:t>
            </a:r>
          </a:p>
        </p:txBody>
      </p:sp>
      <p:sp>
        <p:nvSpPr>
          <p:cNvPr id="24" name="Title 20"/>
          <p:cNvSpPr txBox="1"/>
          <p:nvPr/>
        </p:nvSpPr>
        <p:spPr>
          <a:xfrm>
            <a:off x="381000" y="1981200"/>
            <a:ext cx="6781800" cy="40386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47738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The Acquisition Addresses America’s Spectrum Exhaust Challenges</a:t>
            </a:r>
          </a:p>
          <a:p>
            <a:pPr algn="l"/>
            <a:r>
              <a:rPr lang="en-US" sz="1200" i="1" dirty="0" smtClean="0">
                <a:solidFill>
                  <a:schemeClr val="accent1"/>
                </a:solidFill>
              </a:rPr>
              <a:t>Driven by explosive growth for mobile broadband, the U.S. faces spectrum constraints</a:t>
            </a:r>
          </a:p>
          <a:p>
            <a:pPr algn="l">
              <a:spcBef>
                <a:spcPct val="0"/>
              </a:spcBef>
            </a:pPr>
            <a:endParaRPr lang="en-US" sz="800" dirty="0" smtClean="0">
              <a:solidFill>
                <a:schemeClr val="accent1"/>
              </a:solidFill>
            </a:endParaRPr>
          </a:p>
          <a:p>
            <a:pPr marL="346075" indent="-114300" algn="l">
              <a:lnSpc>
                <a:spcPts val="16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Spectrum</a:t>
            </a:r>
            <a:r>
              <a:rPr lang="en-US" sz="1200" dirty="0" smtClean="0">
                <a:solidFill>
                  <a:schemeClr val="accent1"/>
                </a:solidFill>
              </a:rPr>
              <a:t> is the range of airwave frequencies that enable everything from broadcast television to cell phones to mobile broadband, and even baby monitors. </a:t>
            </a:r>
          </a:p>
          <a:p>
            <a:pPr marL="346075" indent="-114300" algn="l">
              <a:lnSpc>
                <a:spcPts val="16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800" dirty="0" smtClean="0">
              <a:solidFill>
                <a:schemeClr val="accent1"/>
              </a:solidFill>
            </a:endParaRPr>
          </a:p>
          <a:p>
            <a:pPr marL="346075" indent="-114300" algn="l">
              <a:lnSpc>
                <a:spcPts val="16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The growth of airwave-dependent devices like </a:t>
            </a:r>
            <a:r>
              <a:rPr lang="en-US" sz="1200" dirty="0" err="1" smtClean="0">
                <a:solidFill>
                  <a:schemeClr val="accent1"/>
                </a:solidFill>
              </a:rPr>
              <a:t>smartphones</a:t>
            </a:r>
            <a:r>
              <a:rPr lang="en-US" sz="1200" dirty="0" smtClean="0">
                <a:solidFill>
                  <a:schemeClr val="accent1"/>
                </a:solidFill>
              </a:rPr>
              <a:t> and tablet computers has been unprecedented.  According the FCC’s staff “mobile data demand will exceed available capacity by 2013.” </a:t>
            </a:r>
          </a:p>
          <a:p>
            <a:pPr marL="346075" indent="-114300" algn="l">
              <a:lnSpc>
                <a:spcPts val="16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800" dirty="0" smtClean="0">
              <a:solidFill>
                <a:schemeClr val="accent1"/>
              </a:solidFill>
            </a:endParaRPr>
          </a:p>
          <a:p>
            <a:pPr marL="346075" indent="-114300" algn="l">
              <a:lnSpc>
                <a:spcPts val="16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AT&amp;T’s mobile data traffic grew 8000% over the past four years, and by 2015 is expected to be 8-10 times what it was in 2010.</a:t>
            </a:r>
          </a:p>
          <a:p>
            <a:pPr marL="346075" indent="-114300" algn="l">
              <a:lnSpc>
                <a:spcPts val="1600"/>
              </a:lnSpc>
              <a:spcBef>
                <a:spcPct val="0"/>
              </a:spcBef>
            </a:pPr>
            <a:endParaRPr lang="en-US" sz="1400" dirty="0" smtClean="0">
              <a:solidFill>
                <a:srgbClr val="292929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</a:rPr>
              <a:t>A Fast, Efficient and Certain Solution</a:t>
            </a:r>
          </a:p>
          <a:p>
            <a:pPr algn="l">
              <a:spcBef>
                <a:spcPct val="0"/>
              </a:spcBef>
            </a:pPr>
            <a:r>
              <a:rPr lang="en-US" sz="1200" dirty="0" smtClean="0">
                <a:solidFill>
                  <a:srgbClr val="484848"/>
                </a:solidFill>
              </a:rPr>
              <a:t>The combination of T-Mobile’s and AT&amp;T’s technologically compatible networks offers a </a:t>
            </a:r>
            <a:r>
              <a:rPr lang="en-US" sz="1200" b="1" dirty="0" smtClean="0">
                <a:solidFill>
                  <a:srgbClr val="484848"/>
                </a:solidFill>
              </a:rPr>
              <a:t>fast, efficient and certain solution to meet consumer demand for mobile broadband</a:t>
            </a:r>
            <a:r>
              <a:rPr lang="en-US" sz="1200" dirty="0" smtClean="0">
                <a:solidFill>
                  <a:srgbClr val="484848"/>
                </a:solidFill>
              </a:rPr>
              <a:t>, improve service, and help drive growth and investment in U.S. mobile broadband networks. </a:t>
            </a:r>
          </a:p>
          <a:p>
            <a:pPr algn="l"/>
            <a:endParaRPr lang="en-US" sz="1200" i="1" dirty="0" smtClean="0">
              <a:solidFill>
                <a:srgbClr val="292929"/>
              </a:solidFill>
            </a:endParaRPr>
          </a:p>
          <a:p>
            <a:pPr algn="l"/>
            <a:endParaRPr lang="en-US" sz="1600" dirty="0" smtClean="0"/>
          </a:p>
          <a:p>
            <a:pPr marL="0" marR="0" lvl="0" indent="0" algn="l" defTabSz="947738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239000" y="3666068"/>
            <a:ext cx="1676400" cy="1755220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 b="1" smtClean="0">
                <a:solidFill>
                  <a:schemeClr val="bg1"/>
                </a:solidFill>
                <a:latin typeface="Verdana"/>
                <a:cs typeface="Verdana"/>
              </a:rPr>
              <a:t>"I believe that the biggest threat to the future of mobile in America is the looming spectrum crisis." </a:t>
            </a:r>
          </a:p>
          <a:p>
            <a:pPr>
              <a:spcBef>
                <a:spcPts val="600"/>
              </a:spcBef>
            </a:pPr>
            <a:endParaRPr lang="en-US" sz="1000" b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spcBef>
                <a:spcPts val="600"/>
              </a:spcBef>
            </a:pPr>
            <a:r>
              <a:rPr lang="en-US" sz="900" b="1" smtClean="0">
                <a:solidFill>
                  <a:schemeClr val="bg1"/>
                </a:solidFill>
                <a:latin typeface="Verdana"/>
                <a:cs typeface="Verdana"/>
              </a:rPr>
              <a:t>Julius Genachowski, FCC Chairman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65962" cy="838200"/>
          </a:xfrm>
        </p:spPr>
        <p:txBody>
          <a:bodyPr/>
          <a:lstStyle/>
          <a:p>
            <a:r>
              <a:rPr lang="en-US" sz="2500" smtClean="0"/>
              <a:t>The Acquisition Will Create </a:t>
            </a:r>
            <a:br>
              <a:rPr lang="en-US" sz="2500" smtClean="0"/>
            </a:br>
            <a:r>
              <a:rPr lang="en-US" sz="2500" smtClean="0"/>
              <a:t>Significant Consumer Benefits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F7BF334-9C75-A349-8752-A3625F25A58A}" type="slidenum">
              <a:rPr lang="en-US" sz="800" b="1" kern="120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3</a:t>
            </a:fld>
            <a:endParaRPr lang="en-US" sz="800" b="1" kern="1200">
              <a:solidFill>
                <a:srgbClr val="808080"/>
              </a:solidFill>
              <a:latin typeface="Verdana" pitchFamily="-111" charset="0"/>
              <a:cs typeface="Arial" pitchFamily="-111" charset="-52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781800" y="2971800"/>
            <a:ext cx="2133600" cy="970478"/>
          </a:xfrm>
          <a:prstGeom prst="wedgeRoundRectCallout">
            <a:avLst>
              <a:gd name="adj1" fmla="val -21981"/>
              <a:gd name="adj2" fmla="val 60516"/>
              <a:gd name="adj3" fmla="val 16667"/>
            </a:avLst>
          </a:prstGeom>
          <a:solidFill>
            <a:srgbClr val="A3B42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 b="1" smtClean="0">
                <a:solidFill>
                  <a:schemeClr val="bg2"/>
                </a:solidFill>
                <a:latin typeface="Verdana"/>
                <a:cs typeface="Verdana"/>
              </a:rPr>
              <a:t>“The real winner in this merger is the consumer.”</a:t>
            </a:r>
          </a:p>
          <a:p>
            <a:pPr>
              <a:spcBef>
                <a:spcPct val="0"/>
              </a:spcBef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latin typeface="Verdana"/>
                <a:cs typeface="Verdana"/>
              </a:rPr>
              <a:t>Zack Christenson</a:t>
            </a:r>
          </a:p>
          <a:p>
            <a:pPr>
              <a:spcBef>
                <a:spcPct val="0"/>
              </a:spcBef>
            </a:pPr>
            <a:r>
              <a:rPr lang="en-US" sz="900" b="1" smtClean="0">
                <a:solidFill>
                  <a:schemeClr val="bg2"/>
                </a:solidFill>
                <a:latin typeface="Verdana"/>
                <a:cs typeface="Verdana"/>
              </a:rPr>
              <a:t>American Consumer Institute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6781800" y="4191000"/>
            <a:ext cx="2136648" cy="2009061"/>
          </a:xfrm>
          <a:prstGeom prst="wedgeRoundRectCallout">
            <a:avLst>
              <a:gd name="adj1" fmla="val 22803"/>
              <a:gd name="adj2" fmla="val 54320"/>
              <a:gd name="adj3" fmla="val 16667"/>
            </a:avLst>
          </a:prstGeom>
          <a:solidFill>
            <a:srgbClr val="D2382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smtClean="0">
                <a:solidFill>
                  <a:schemeClr val="bg2"/>
                </a:solidFill>
                <a:latin typeface="Verdana"/>
                <a:cs typeface="Verdana"/>
              </a:rPr>
              <a:t>“The parties have a surprisingly strong argument that their merger would allow better service, lower costs and more efficient use of existing spectrum without hurting consumers.”</a:t>
            </a:r>
          </a:p>
          <a:p>
            <a:pPr>
              <a:spcBef>
                <a:spcPct val="0"/>
              </a:spcBef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latin typeface="Verdana"/>
                <a:cs typeface="Verdana"/>
              </a:rPr>
              <a:t>Holman Jenkins, Jr. </a:t>
            </a:r>
          </a:p>
          <a:p>
            <a:pPr>
              <a:spcBef>
                <a:spcPct val="0"/>
              </a:spcBef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latin typeface="Verdana"/>
                <a:cs typeface="Verdana"/>
              </a:rPr>
              <a:t>Wall Street </a:t>
            </a:r>
            <a:r>
              <a:rPr lang="en-US" sz="900" b="1" smtClean="0">
                <a:solidFill>
                  <a:schemeClr val="bg2"/>
                </a:solidFill>
                <a:latin typeface="Verdana"/>
                <a:cs typeface="Verdana"/>
              </a:rPr>
              <a:t>J</a:t>
            </a: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latin typeface="Verdana"/>
                <a:cs typeface="Verdana"/>
              </a:rPr>
              <a:t>ournal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8600" y="63246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1" smtClean="0">
                <a:solidFill>
                  <a:srgbClr val="FF7200"/>
                </a:solidFill>
              </a:rPr>
              <a:t>Mobile Broadband Technology: </a:t>
            </a:r>
            <a:r>
              <a:rPr lang="en-US" sz="1400" i="1" smtClean="0">
                <a:solidFill>
                  <a:srgbClr val="FF7200"/>
                </a:solidFill>
              </a:rPr>
              <a:t>The infrastructure for Wisconsin’s future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143000"/>
            <a:ext cx="6248400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 dirty="0" smtClean="0">
                <a:solidFill>
                  <a:srgbClr val="067AB4"/>
                </a:solidFill>
                <a:latin typeface="Verdana"/>
                <a:cs typeface="Verdana"/>
              </a:rPr>
              <a:t>1. Expanded 4G LTE to over 97% of U.S. population </a:t>
            </a:r>
          </a:p>
          <a:p>
            <a:pPr marL="461963" indent="-115888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292929"/>
                </a:solidFill>
                <a:latin typeface="Verdana"/>
                <a:cs typeface="Verdana"/>
              </a:rPr>
              <a:t>55 million more people will have access to AT&amp;T’s LTE service – more than the combined populations of New York and Texas</a:t>
            </a:r>
          </a:p>
          <a:p>
            <a:pPr marL="461963" indent="-115888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292929"/>
                </a:solidFill>
                <a:latin typeface="Verdana"/>
                <a:cs typeface="Verdana"/>
              </a:rPr>
              <a:t>4G means that mobile devices can be as fast or faster than wired laptops</a:t>
            </a:r>
          </a:p>
          <a:p>
            <a:pPr marL="461963" indent="-115888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292929"/>
                </a:solidFill>
                <a:latin typeface="Verdana"/>
                <a:cs typeface="Verdana"/>
              </a:rPr>
              <a:t>Greater access, lower latency, and faster wireless broadband connection speeds to meet growing consumer demand for mobile broadband</a:t>
            </a:r>
          </a:p>
          <a:p>
            <a:pPr marL="461963" indent="-115888" algn="l">
              <a:spcBef>
                <a:spcPct val="0"/>
              </a:spcBef>
            </a:pPr>
            <a:endParaRPr lang="en-US" sz="800" dirty="0" smtClean="0">
              <a:solidFill>
                <a:srgbClr val="292929"/>
              </a:solidFill>
              <a:latin typeface="Verdana"/>
              <a:cs typeface="Verdana"/>
            </a:endParaRPr>
          </a:p>
          <a:p>
            <a:pPr algn="l">
              <a:spcBef>
                <a:spcPct val="0"/>
              </a:spcBef>
            </a:pPr>
            <a:r>
              <a:rPr lang="en-US" sz="1200" b="1" dirty="0" smtClean="0">
                <a:solidFill>
                  <a:srgbClr val="067AB4"/>
                </a:solidFill>
                <a:latin typeface="Verdana"/>
                <a:cs typeface="Verdana"/>
              </a:rPr>
              <a:t>2. Improved voice and data service</a:t>
            </a:r>
          </a:p>
          <a:p>
            <a:pPr marL="461963" indent="-117475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292929"/>
                </a:solidFill>
                <a:latin typeface="Verdana"/>
                <a:cs typeface="Verdana"/>
              </a:rPr>
              <a:t>Increased spectrum efficiencies, combined with additional network capacity and output will deliver better voice quality, better coverage and faster data speeds</a:t>
            </a:r>
          </a:p>
          <a:p>
            <a:pPr marL="461963" indent="-115888" algn="l">
              <a:spcBef>
                <a:spcPct val="0"/>
              </a:spcBef>
              <a:buFont typeface="Arial" pitchFamily="34" charset="0"/>
              <a:buChar char="•"/>
            </a:pPr>
            <a:endParaRPr lang="en-US" sz="800" b="1" dirty="0" smtClean="0">
              <a:solidFill>
                <a:srgbClr val="292929"/>
              </a:solidFill>
              <a:latin typeface="Verdana"/>
              <a:cs typeface="Verdana"/>
            </a:endParaRPr>
          </a:p>
          <a:p>
            <a:pPr algn="l">
              <a:spcBef>
                <a:spcPct val="0"/>
              </a:spcBef>
            </a:pPr>
            <a:r>
              <a:rPr lang="en-US" sz="1200" b="1" dirty="0" smtClean="0">
                <a:solidFill>
                  <a:srgbClr val="067AB4"/>
                </a:solidFill>
                <a:latin typeface="Verdana"/>
                <a:cs typeface="Verdana"/>
              </a:rPr>
              <a:t>3. An additional $8 billion of private infrastructure investment </a:t>
            </a:r>
            <a:r>
              <a:rPr lang="en-US" sz="1200" dirty="0" smtClean="0">
                <a:solidFill>
                  <a:srgbClr val="067AB4"/>
                </a:solidFill>
                <a:latin typeface="Verdana"/>
                <a:cs typeface="Verdana"/>
              </a:rPr>
              <a:t> </a:t>
            </a:r>
          </a:p>
          <a:p>
            <a:pPr marL="461963" indent="-117475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292929"/>
                </a:solidFill>
                <a:latin typeface="Verdana"/>
                <a:cs typeface="Verdana"/>
              </a:rPr>
              <a:t>New jobs will be created when the planned network expansion gets underway</a:t>
            </a:r>
          </a:p>
          <a:p>
            <a:pPr marL="461963" indent="-117475" algn="l">
              <a:spcBef>
                <a:spcPct val="0"/>
              </a:spcBef>
              <a:buFont typeface="Arial" pitchFamily="34" charset="0"/>
              <a:buChar char="•"/>
            </a:pPr>
            <a:endParaRPr lang="en-US" sz="800" dirty="0" smtClean="0">
              <a:solidFill>
                <a:srgbClr val="292929"/>
              </a:solidFill>
              <a:latin typeface="Verdana"/>
              <a:cs typeface="Verdana"/>
            </a:endParaRPr>
          </a:p>
          <a:p>
            <a:pPr marL="173038" indent="-173038" algn="l">
              <a:spcBef>
                <a:spcPct val="0"/>
              </a:spcBef>
            </a:pPr>
            <a:r>
              <a:rPr lang="en-US" sz="1200" b="1" dirty="0" smtClean="0">
                <a:solidFill>
                  <a:srgbClr val="067AB4"/>
                </a:solidFill>
                <a:latin typeface="Verdana"/>
                <a:cs typeface="Verdana"/>
              </a:rPr>
              <a:t>4. Investment and better mobile broadband access in rural communities </a:t>
            </a:r>
          </a:p>
          <a:p>
            <a:pPr marL="461963" indent="-117475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292929"/>
                </a:solidFill>
                <a:latin typeface="Verdana"/>
                <a:cs typeface="Verdana"/>
              </a:rPr>
              <a:t>Billions invested in rural America that can improve economic competitiveness and stimulate additional investment and job creation </a:t>
            </a:r>
            <a:endParaRPr lang="en-US" sz="1200" b="1" dirty="0" smtClean="0">
              <a:solidFill>
                <a:srgbClr val="292929"/>
              </a:solidFill>
              <a:latin typeface="Verdana"/>
              <a:cs typeface="Verdana"/>
            </a:endParaRPr>
          </a:p>
          <a:p>
            <a:pPr algn="l">
              <a:spcBef>
                <a:spcPct val="0"/>
              </a:spcBef>
            </a:pPr>
            <a:endParaRPr lang="en-US" sz="800" b="1" dirty="0" smtClean="0">
              <a:solidFill>
                <a:srgbClr val="292929"/>
              </a:solidFill>
              <a:latin typeface="Verdana"/>
              <a:cs typeface="Verdana"/>
            </a:endParaRPr>
          </a:p>
          <a:p>
            <a:pPr algn="l">
              <a:spcBef>
                <a:spcPct val="0"/>
              </a:spcBef>
            </a:pPr>
            <a:r>
              <a:rPr lang="en-US" sz="1200" b="1" dirty="0" smtClean="0">
                <a:solidFill>
                  <a:srgbClr val="067AB4"/>
                </a:solidFill>
                <a:latin typeface="Verdana"/>
                <a:cs typeface="Verdana"/>
              </a:rPr>
              <a:t>5. Access for 34 million T-Mobile customers to nationwide, robust 4G LTE </a:t>
            </a:r>
          </a:p>
          <a:p>
            <a:pPr marL="341313" lvl="1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292929"/>
                </a:solidFill>
                <a:latin typeface="Verdana"/>
                <a:cs typeface="Verdana"/>
              </a:rPr>
              <a:t> T-Mobile USA does not have a clear path to delivering 4G LTE</a:t>
            </a:r>
          </a:p>
          <a:p>
            <a:pPr marL="341313" lvl="1" algn="l">
              <a:spcBef>
                <a:spcPct val="0"/>
              </a:spcBef>
            </a:pPr>
            <a:endParaRPr lang="en-US" sz="800" dirty="0" smtClean="0">
              <a:solidFill>
                <a:srgbClr val="292929"/>
              </a:solidFill>
              <a:latin typeface="Verdana"/>
              <a:cs typeface="Verdana"/>
            </a:endParaRPr>
          </a:p>
          <a:p>
            <a:pPr algn="l">
              <a:spcBef>
                <a:spcPct val="0"/>
              </a:spcBef>
            </a:pPr>
            <a:r>
              <a:rPr lang="en-US" sz="1200" b="1" dirty="0" smtClean="0">
                <a:solidFill>
                  <a:srgbClr val="067AB4"/>
                </a:solidFill>
                <a:latin typeface="Verdana"/>
                <a:cs typeface="Verdana"/>
              </a:rPr>
              <a:t>6. America’s largest wireless unionized workforce</a:t>
            </a:r>
          </a:p>
          <a:p>
            <a:pPr marL="461963" indent="-115888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292929"/>
                </a:solidFill>
                <a:latin typeface="Verdana"/>
                <a:cs typeface="Verdana"/>
              </a:rPr>
              <a:t>AT&amp;T is the only major U.S. wireless company with a union workforce, offering leading wages, benefits, training and development for employees.</a:t>
            </a:r>
          </a:p>
          <a:p>
            <a:pPr marL="461963" indent="-117475" algn="l">
              <a:spcBef>
                <a:spcPct val="0"/>
              </a:spcBef>
            </a:pPr>
            <a:endParaRPr lang="en-US" sz="1200" dirty="0" smtClean="0">
              <a:solidFill>
                <a:srgbClr val="292929"/>
              </a:solidFill>
              <a:latin typeface="Verdana"/>
              <a:cs typeface="Verdana"/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01638" y="381000"/>
            <a:ext cx="7065962" cy="838200"/>
          </a:xfrm>
        </p:spPr>
        <p:txBody>
          <a:bodyPr/>
          <a:lstStyle/>
          <a:p>
            <a:r>
              <a:rPr lang="en-US" smtClean="0"/>
              <a:t>Expanded 4G LTE to Cover Over 97% of U.S. Population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F7BF334-9C75-A349-8752-A3625F25A58A}" type="slidenum">
              <a:rPr lang="en-US" sz="800" b="1" kern="120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4</a:t>
            </a:fld>
            <a:endParaRPr lang="en-US" sz="800" b="1" kern="1200">
              <a:solidFill>
                <a:srgbClr val="808080"/>
              </a:solidFill>
              <a:latin typeface="Verdana" pitchFamily="-111" charset="0"/>
              <a:cs typeface="Arial" pitchFamily="-111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74" y="14794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Current Plan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3246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1" smtClean="0">
                <a:solidFill>
                  <a:srgbClr val="FF7200"/>
                </a:solidFill>
              </a:rPr>
              <a:t>Mobile Broadband Technology: </a:t>
            </a:r>
            <a:r>
              <a:rPr lang="en-US" sz="1400" i="1" smtClean="0">
                <a:solidFill>
                  <a:srgbClr val="FF7200"/>
                </a:solidFill>
              </a:rPr>
              <a:t>The infrastructure for Wisconsin’s future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14794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</a:rPr>
              <a:t>With Merger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257801"/>
            <a:ext cx="845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smtClean="0">
                <a:solidFill>
                  <a:schemeClr val="bg1">
                    <a:lumMod val="50000"/>
                  </a:schemeClr>
                </a:solidFill>
              </a:rPr>
              <a:t> To present a conservative view of estimated coverage when compared to post-merger maps and to address potential deployment changes as plans are operationalized, map is based on assumptions that maximize potential coverage areas and thus depicts areas outside current pre-merger build plan. Additional information may alter estimated coverage. Actual coverage provided will vary as specific network design and construction takes place. </a:t>
            </a:r>
          </a:p>
          <a:p>
            <a:pPr algn="l"/>
            <a:endParaRPr lang="en-US" sz="80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800" smtClean="0">
                <a:solidFill>
                  <a:schemeClr val="bg1">
                    <a:lumMod val="50000"/>
                  </a:schemeClr>
                </a:solidFill>
              </a:rPr>
              <a:t>Maps depicts estimated coverage based on current information and modeling assumptions as of April 21, 2011. Additional information obtained post-closing may alter estimated coverage. Actual coverage provided may differ. </a:t>
            </a:r>
          </a:p>
          <a:p>
            <a:pPr algn="l"/>
            <a:endParaRPr lang="en-US" sz="800">
              <a:solidFill>
                <a:srgbClr val="484848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4114800" cy="315923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0" y="1905000"/>
            <a:ext cx="4114800" cy="313829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01638" y="381000"/>
            <a:ext cx="7065962" cy="838200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A 4G Nation: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Innovation, Economic Growth &amp;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fld id="{1DEFE11F-158B-594E-8BEE-CC26B87FEB38}" type="slidenum">
              <a:rPr lang="en-US" sz="800" b="1" kern="120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5</a:t>
            </a:fld>
            <a:endParaRPr lang="en-US" sz="800" b="1" kern="1200">
              <a:solidFill>
                <a:srgbClr val="808080"/>
              </a:solidFill>
              <a:latin typeface="Verdana" pitchFamily="-111" charset="0"/>
              <a:cs typeface="Arial" pitchFamily="-111" charset="-5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638" y="1308100"/>
            <a:ext cx="5389562" cy="528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 algn="l">
              <a:lnSpc>
                <a:spcPts val="168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 b="1" smtClean="0">
                <a:solidFill>
                  <a:schemeClr val="tx2"/>
                </a:solidFill>
              </a:rPr>
              <a:t>More than $8 Billion </a:t>
            </a:r>
            <a:r>
              <a:rPr lang="en-US" sz="1400" smtClean="0">
                <a:solidFill>
                  <a:schemeClr val="tx2"/>
                </a:solidFill>
              </a:rPr>
              <a:t>in infrastructure spending by AT&amp;T over seven years, enabling the economy to innovate and grow.</a:t>
            </a:r>
          </a:p>
          <a:p>
            <a:pPr marL="571500" lvl="1" indent="-114300" algn="l">
              <a:lnSpc>
                <a:spcPts val="1680"/>
              </a:lnSpc>
              <a:spcBef>
                <a:spcPts val="600"/>
              </a:spcBef>
              <a:buFont typeface="Lucida Grande"/>
              <a:buChar char="–"/>
            </a:pPr>
            <a:r>
              <a:rPr lang="en-US" sz="1200" b="1" smtClean="0">
                <a:solidFill>
                  <a:srgbClr val="484848"/>
                </a:solidFill>
                <a:latin typeface="Verdana"/>
                <a:cs typeface="Verdana"/>
              </a:rPr>
              <a:t>One job in the communications industry is associated with 2.52 indirect jobs </a:t>
            </a:r>
          </a:p>
          <a:p>
            <a:pPr marL="571500" lvl="1" algn="l">
              <a:spcBef>
                <a:spcPct val="0"/>
              </a:spcBef>
            </a:pPr>
            <a:r>
              <a:rPr lang="en-US" sz="900" i="1" smtClean="0">
                <a:solidFill>
                  <a:srgbClr val="484848"/>
                </a:solidFill>
              </a:rPr>
              <a:t>Phoenix Center Policy Bulletin No. 25, October 2010</a:t>
            </a:r>
          </a:p>
          <a:p>
            <a:pPr marL="115888" indent="-115888" algn="l">
              <a:spcBef>
                <a:spcPct val="0"/>
              </a:spcBef>
            </a:pPr>
            <a:endParaRPr lang="en-US" sz="1200" smtClean="0">
              <a:solidFill>
                <a:schemeClr val="accent1"/>
              </a:solidFill>
            </a:endParaRPr>
          </a:p>
          <a:p>
            <a:pPr marL="115888" indent="-115888" algn="l">
              <a:lnSpc>
                <a:spcPts val="168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 smtClean="0">
                <a:solidFill>
                  <a:srgbClr val="067AB4"/>
                </a:solidFill>
              </a:rPr>
              <a:t>Accelerated broadband deployment that </a:t>
            </a:r>
            <a:r>
              <a:rPr lang="en-US" sz="1400" b="1" smtClean="0">
                <a:solidFill>
                  <a:srgbClr val="067AB4"/>
                </a:solidFill>
              </a:rPr>
              <a:t>creates jobs across all industries</a:t>
            </a:r>
            <a:r>
              <a:rPr lang="en-US" sz="1400" smtClean="0">
                <a:solidFill>
                  <a:srgbClr val="067AB4"/>
                </a:solidFill>
              </a:rPr>
              <a:t>.</a:t>
            </a:r>
          </a:p>
          <a:p>
            <a:pPr marL="571500" lvl="1" indent="-114300" algn="l">
              <a:lnSpc>
                <a:spcPts val="1680"/>
              </a:lnSpc>
              <a:spcBef>
                <a:spcPts val="600"/>
              </a:spcBef>
              <a:buFont typeface="Lucida Grande"/>
              <a:buChar char="–"/>
            </a:pPr>
            <a:r>
              <a:rPr lang="en-US" sz="1200" b="1" smtClean="0">
                <a:solidFill>
                  <a:srgbClr val="484848"/>
                </a:solidFill>
                <a:latin typeface="Verdana"/>
                <a:cs typeface="Verdana"/>
              </a:rPr>
              <a:t>Every one percentage-point increase in broadband penetration is accompanied by an increase in employment of 0.2 percent to 0.3 percent per year </a:t>
            </a:r>
            <a:r>
              <a:rPr lang="en-US" sz="1000" i="1" smtClean="0">
                <a:solidFill>
                  <a:srgbClr val="484848"/>
                </a:solidFill>
              </a:rPr>
              <a:t>Brookings Institution, Issues in Economic Policy, July 2007</a:t>
            </a:r>
          </a:p>
          <a:p>
            <a:pPr lvl="1" algn="l">
              <a:spcBef>
                <a:spcPct val="0"/>
              </a:spcBef>
            </a:pPr>
            <a:endParaRPr lang="en-US" sz="1200" smtClean="0">
              <a:solidFill>
                <a:schemeClr val="accent1"/>
              </a:solidFill>
            </a:endParaRPr>
          </a:p>
          <a:p>
            <a:pPr marL="115888" indent="-115888" algn="l">
              <a:lnSpc>
                <a:spcPts val="168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smtClean="0">
                <a:solidFill>
                  <a:srgbClr val="067AB4"/>
                </a:solidFill>
              </a:rPr>
              <a:t>4G LTE network in more areas can spur additional growth and hiring from small businesses that rely on broadband to compete globally  and levels the playing field for innovation</a:t>
            </a:r>
          </a:p>
          <a:p>
            <a:pPr marL="571500" lvl="1" indent="-114300" algn="l">
              <a:lnSpc>
                <a:spcPts val="1680"/>
              </a:lnSpc>
              <a:spcBef>
                <a:spcPts val="600"/>
              </a:spcBef>
              <a:buFont typeface="Lucida Grande"/>
              <a:buChar char="–"/>
            </a:pPr>
            <a:r>
              <a:rPr lang="en-US" sz="1200" b="1" smtClean="0">
                <a:solidFill>
                  <a:srgbClr val="484848"/>
                </a:solidFill>
                <a:latin typeface="Verdana"/>
                <a:cs typeface="Verdana"/>
              </a:rPr>
              <a:t>For example: By 2013, over 20 billion downloads from mobile app stores are expected to drive a $30 billion industry — an industry that didn’t exist in 2008</a:t>
            </a:r>
          </a:p>
          <a:p>
            <a:pPr marL="115888" indent="-115888" algn="l">
              <a:spcBef>
                <a:spcPct val="0"/>
              </a:spcBef>
              <a:buFont typeface="Arial" pitchFamily="34" charset="0"/>
              <a:buChar char="•"/>
            </a:pPr>
            <a:endParaRPr lang="en-US" sz="1400" smtClean="0">
              <a:solidFill>
                <a:srgbClr val="067AB4"/>
              </a:solidFill>
            </a:endParaRPr>
          </a:p>
        </p:txBody>
      </p:sp>
      <p:pic>
        <p:nvPicPr>
          <p:cNvPr id="1026" name="Picture 2" descr="AT&amp;T GNOC Screens"/>
          <p:cNvPicPr>
            <a:picLocks noChangeAspect="1" noChangeArrowheads="1"/>
          </p:cNvPicPr>
          <p:nvPr/>
        </p:nvPicPr>
        <p:blipFill>
          <a:blip r:embed="rId2"/>
          <a:srcRect b="4348"/>
          <a:stretch>
            <a:fillRect/>
          </a:stretch>
        </p:blipFill>
        <p:spPr>
          <a:xfrm>
            <a:off x="5915891" y="3060700"/>
            <a:ext cx="1911927" cy="1371600"/>
          </a:xfrm>
          <a:prstGeom prst="roundRect">
            <a:avLst/>
          </a:prstGeom>
          <a:noFill/>
        </p:spPr>
      </p:pic>
      <p:pic>
        <p:nvPicPr>
          <p:cNvPr id="1028" name="Picture 4" descr="http://media.knoxnews.com/media/img/photos/2007/11/08/1109cable1_t607.jpg"/>
          <p:cNvPicPr>
            <a:picLocks noChangeAspect="1" noChangeArrowheads="1"/>
          </p:cNvPicPr>
          <p:nvPr/>
        </p:nvPicPr>
        <p:blipFill>
          <a:blip r:embed="rId3"/>
          <a:srcRect t="4348" r="11477"/>
          <a:stretch>
            <a:fillRect/>
          </a:stretch>
        </p:blipFill>
        <p:spPr>
          <a:xfrm>
            <a:off x="5915891" y="1422400"/>
            <a:ext cx="1911928" cy="1371600"/>
          </a:xfrm>
          <a:prstGeom prst="round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8600" y="63246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1" smtClean="0">
                <a:solidFill>
                  <a:srgbClr val="FF7200"/>
                </a:solidFill>
              </a:rPr>
              <a:t>Mobile Broadband Technology: </a:t>
            </a:r>
            <a:r>
              <a:rPr lang="en-US" sz="1400" i="1" smtClean="0">
                <a:solidFill>
                  <a:srgbClr val="FF7200"/>
                </a:solidFill>
              </a:rPr>
              <a:t>The infrastructure for Wisconsin’s future</a:t>
            </a:r>
          </a:p>
        </p:txBody>
      </p:sp>
      <p:pic>
        <p:nvPicPr>
          <p:cNvPr id="25" name="Picture 2" descr="http://www.modern-manners-and-etiquette.com/image-files/teleconference-etiquette.jpg"/>
          <p:cNvPicPr>
            <a:picLocks noChangeAspect="1" noChangeArrowheads="1"/>
          </p:cNvPicPr>
          <p:nvPr/>
        </p:nvPicPr>
        <p:blipFill>
          <a:blip r:embed="rId4"/>
          <a:srcRect l="9823" t="3787" r="4619" b="12903"/>
          <a:stretch>
            <a:fillRect/>
          </a:stretch>
        </p:blipFill>
        <p:spPr>
          <a:xfrm>
            <a:off x="5915891" y="4699000"/>
            <a:ext cx="1932709" cy="13716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03300" y="1473200"/>
            <a:ext cx="6781800" cy="4270248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AT&amp;T and T-Mobile Acquisition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F7BF334-9C75-A349-8752-A3625F25A58A}" type="slidenum">
              <a:rPr lang="en-US" sz="800" b="1" kern="120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6</a:t>
            </a:fld>
            <a:endParaRPr lang="en-US" sz="800" b="1" kern="1200">
              <a:solidFill>
                <a:srgbClr val="808080"/>
              </a:solidFill>
              <a:latin typeface="Verdana" pitchFamily="-111" charset="0"/>
              <a:cs typeface="Arial" pitchFamily="-111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2700" y="1981200"/>
            <a:ext cx="6400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2"/>
                </a:solidFill>
              </a:rPr>
              <a:t>As a result of the transaction AT&amp;T has committed it will deploy LTE to more than 97% of the U.S. population.  </a:t>
            </a:r>
          </a:p>
          <a:p>
            <a:pPr algn="l"/>
            <a:r>
              <a:rPr lang="en-US" sz="1600" b="1" dirty="0" smtClean="0">
                <a:solidFill>
                  <a:schemeClr val="bg2"/>
                </a:solidFill>
              </a:rPr>
              <a:t>For Wisconsin, we estimate this means: </a:t>
            </a:r>
          </a:p>
          <a:p>
            <a:pPr marL="465138" lvl="0" indent="-233363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More than </a:t>
            </a:r>
            <a:r>
              <a:rPr lang="en-US" sz="1600" b="1" dirty="0" smtClean="0">
                <a:solidFill>
                  <a:schemeClr val="bg2"/>
                </a:solidFill>
              </a:rPr>
              <a:t>1.75 million </a:t>
            </a:r>
            <a:r>
              <a:rPr lang="en-US" sz="1600" dirty="0" smtClean="0">
                <a:solidFill>
                  <a:schemeClr val="bg2"/>
                </a:solidFill>
              </a:rPr>
              <a:t>additional people covered in the state</a:t>
            </a:r>
          </a:p>
          <a:p>
            <a:pPr marL="465138" lvl="0" indent="-233363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More than </a:t>
            </a:r>
            <a:r>
              <a:rPr lang="en-US" sz="1600" b="1" dirty="0" smtClean="0">
                <a:solidFill>
                  <a:schemeClr val="bg2"/>
                </a:solidFill>
              </a:rPr>
              <a:t>90%</a:t>
            </a:r>
            <a:r>
              <a:rPr lang="en-US" sz="1600" dirty="0" smtClean="0">
                <a:solidFill>
                  <a:schemeClr val="bg2"/>
                </a:solidFill>
              </a:rPr>
              <a:t> of the state’s population covered by LTE footprint</a:t>
            </a:r>
          </a:p>
          <a:p>
            <a:pPr marL="465138" lvl="0" indent="-233363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More than </a:t>
            </a:r>
            <a:r>
              <a:rPr lang="en-US" sz="1600" b="1" dirty="0" smtClean="0">
                <a:solidFill>
                  <a:schemeClr val="bg2"/>
                </a:solidFill>
              </a:rPr>
              <a:t>30,000</a:t>
            </a:r>
            <a:r>
              <a:rPr lang="en-US" sz="1600" dirty="0" smtClean="0">
                <a:solidFill>
                  <a:schemeClr val="bg2"/>
                </a:solidFill>
              </a:rPr>
              <a:t> additional square miles served</a:t>
            </a:r>
          </a:p>
          <a:p>
            <a:pPr marL="465138" lvl="0" indent="-233363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More than </a:t>
            </a:r>
            <a:r>
              <a:rPr lang="en-US" sz="1600" b="1" dirty="0" smtClean="0">
                <a:solidFill>
                  <a:schemeClr val="bg2"/>
                </a:solidFill>
              </a:rPr>
              <a:t>400%</a:t>
            </a:r>
            <a:r>
              <a:rPr lang="en-US" sz="1600" dirty="0" smtClean="0">
                <a:solidFill>
                  <a:schemeClr val="bg2"/>
                </a:solidFill>
              </a:rPr>
              <a:t> increase in geographic area of LTE footprint in the state</a:t>
            </a:r>
          </a:p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 </a:t>
            </a:r>
          </a:p>
          <a:p>
            <a:pPr marL="231775" indent="-231775" algn="l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3246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1" smtClean="0">
                <a:solidFill>
                  <a:srgbClr val="FF7200"/>
                </a:solidFill>
              </a:rPr>
              <a:t>Mobile Broadband Technology: </a:t>
            </a:r>
            <a:r>
              <a:rPr lang="en-US" sz="1400" i="1" smtClean="0">
                <a:solidFill>
                  <a:srgbClr val="FF7200"/>
                </a:solidFill>
              </a:rPr>
              <a:t>The infrastructure for Wisconsin’s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03300" y="1473200"/>
            <a:ext cx="6781800" cy="4270248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AT&amp;T and T-Mobile Acquisition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F7BF334-9C75-A349-8752-A3625F25A58A}" type="slidenum">
              <a:rPr lang="en-US" sz="800" b="1" kern="120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7</a:t>
            </a:fld>
            <a:endParaRPr lang="en-US" sz="800" b="1" kern="1200">
              <a:solidFill>
                <a:srgbClr val="808080"/>
              </a:solidFill>
              <a:latin typeface="Verdana" pitchFamily="-111" charset="0"/>
              <a:cs typeface="Arial" pitchFamily="-111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2700" y="1981200"/>
            <a:ext cx="6400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/>
                </a:solidFill>
              </a:rPr>
              <a:t>How You </a:t>
            </a:r>
          </a:p>
          <a:p>
            <a:r>
              <a:rPr lang="en-US" sz="7200" dirty="0" smtClean="0">
                <a:solidFill>
                  <a:schemeClr val="bg2"/>
                </a:solidFill>
              </a:rPr>
              <a:t>Can Help</a:t>
            </a:r>
          </a:p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 </a:t>
            </a:r>
          </a:p>
          <a:p>
            <a:pPr marL="231775" indent="-231775" algn="l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3246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1" smtClean="0">
                <a:solidFill>
                  <a:srgbClr val="FF7200"/>
                </a:solidFill>
              </a:rPr>
              <a:t>Mobile Broadband Technology: </a:t>
            </a:r>
            <a:r>
              <a:rPr lang="en-US" sz="1400" i="1" smtClean="0">
                <a:solidFill>
                  <a:srgbClr val="FF7200"/>
                </a:solidFill>
              </a:rPr>
              <a:t>The infrastructure for Wisconsin’s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4DE31A32-486E-46AA-A9F4-5018D7B6AF83}" type="slidenum">
              <a:rPr lang="en-US">
                <a:solidFill>
                  <a:srgbClr val="808080"/>
                </a:solidFill>
                <a:latin typeface="Verdana" pitchFamily="34" charset="0"/>
                <a:cs typeface="Arial" pitchFamily="34" charset="0"/>
              </a:rPr>
              <a:pPr/>
              <a:t>8</a:t>
            </a:fld>
            <a:endParaRPr lang="en-US">
              <a:solidFill>
                <a:srgbClr val="80808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81000"/>
            <a:ext cx="6942137" cy="838200"/>
          </a:xfrm>
        </p:spPr>
        <p:txBody>
          <a:bodyPr/>
          <a:lstStyle/>
          <a:p>
            <a:r>
              <a:rPr lang="en-US" smtClean="0"/>
              <a:t>The U.S. Wireless Landscape </a:t>
            </a:r>
            <a:br>
              <a:rPr lang="en-US" smtClean="0"/>
            </a:br>
            <a:r>
              <a:rPr lang="en-US" smtClean="0"/>
              <a:t>is Fiercely Competitive</a:t>
            </a:r>
            <a:r>
              <a:rPr lang="en-US" smtClean="0">
                <a:solidFill>
                  <a:schemeClr val="tx2"/>
                </a:solidFill>
              </a:rPr>
              <a:t/>
            </a:r>
            <a:br>
              <a:rPr lang="en-US" smtClean="0">
                <a:solidFill>
                  <a:schemeClr val="tx2"/>
                </a:solidFill>
              </a:rPr>
            </a:b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500" y="6083300"/>
            <a:ext cx="455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accent1"/>
                </a:solidFill>
              </a:rPr>
              <a:t>Source: FCC Wireless Competition Report (2008-2011)</a:t>
            </a:r>
          </a:p>
        </p:txBody>
      </p:sp>
      <p:pic>
        <p:nvPicPr>
          <p:cNvPr id="18" name="Picture 17" descr="Carrierch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1447800"/>
            <a:ext cx="5181600" cy="29898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8200" y="47244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According to FCC findings,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90 percent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of the U.S. population lived in census blocks covered by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five or more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facilities-based wireless providers in 2010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7773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01638" y="381000"/>
            <a:ext cx="7065962" cy="1219200"/>
          </a:xfrm>
        </p:spPr>
        <p:txBody>
          <a:bodyPr/>
          <a:lstStyle/>
          <a:p>
            <a:r>
              <a:rPr lang="en-US" sz="2500" smtClean="0"/>
              <a:t>Historically, during periods when carriers combined to achieve efficiencies, U.S. wireless prices fell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F7BF334-9C75-A349-8752-A3625F25A58A}" type="slidenum">
              <a:rPr lang="en-US" sz="800" b="1" kern="1200">
                <a:solidFill>
                  <a:srgbClr val="808080"/>
                </a:solidFill>
                <a:latin typeface="Verdana" pitchFamily="-111" charset="0"/>
                <a:cs typeface="Arial" pitchFamily="-111" charset="-52"/>
              </a:rPr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9</a:t>
            </a:fld>
            <a:endParaRPr lang="en-US" sz="800" b="1" kern="1200">
              <a:solidFill>
                <a:srgbClr val="808080"/>
              </a:solidFill>
              <a:latin typeface="Verdana" pitchFamily="-111" charset="0"/>
              <a:cs typeface="Arial" pitchFamily="-111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6145" r="2072"/>
          <a:stretch>
            <a:fillRect/>
          </a:stretch>
        </p:blipFill>
        <p:spPr>
          <a:xfrm>
            <a:off x="522096" y="1676400"/>
            <a:ext cx="7440804" cy="4191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2200" y="5918200"/>
            <a:ext cx="5181600" cy="428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Rectangle 8"/>
          <p:cNvSpPr/>
          <p:nvPr/>
        </p:nvSpPr>
        <p:spPr>
          <a:xfrm>
            <a:off x="228600" y="63246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b="1" smtClean="0">
                <a:solidFill>
                  <a:srgbClr val="FF7200"/>
                </a:solidFill>
              </a:rPr>
              <a:t>Mobile Broadband Technology: </a:t>
            </a:r>
            <a:r>
              <a:rPr lang="en-US" sz="1400" i="1" smtClean="0">
                <a:solidFill>
                  <a:srgbClr val="FF7200"/>
                </a:solidFill>
              </a:rPr>
              <a:t>The infrastructure for Wisconsin’s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t_expressive">
  <a:themeElements>
    <a:clrScheme name="Custom 2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484848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3.0_PowerPoint_6</Template>
  <TotalTime>24</TotalTime>
  <Words>936</Words>
  <Application>Microsoft Office PowerPoint</Application>
  <PresentationFormat>On-screen Show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att_expressive</vt:lpstr>
      <vt:lpstr>Mobile Broadband Technology:  The Infrastructure for Wisconsin’s Future</vt:lpstr>
      <vt:lpstr>AT&amp;T and T-Mobile Acquisition</vt:lpstr>
      <vt:lpstr>The Acquisition Will Create  Significant Consumer Benefits </vt:lpstr>
      <vt:lpstr>Expanded 4G LTE to Cover Over 97% of U.S. Population</vt:lpstr>
      <vt:lpstr>A 4G Nation:  Innovation, Economic Growth &amp; Jobs</vt:lpstr>
      <vt:lpstr>AT&amp;T and T-Mobile Acquisition</vt:lpstr>
      <vt:lpstr>AT&amp;T and T-Mobile Acquisition</vt:lpstr>
      <vt:lpstr>The U.S. Wireless Landscape  is Fiercely Competitive </vt:lpstr>
      <vt:lpstr>Historically, during periods when carriers combined to achieve efficiencies, U.S. wireless prices fell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Broadband Technology:  The Infrastructure for Wisconsin’s Future</dc:title>
  <dc:creator>Jim Greer</dc:creator>
  <cp:lastModifiedBy>karen bade</cp:lastModifiedBy>
  <cp:revision>11</cp:revision>
  <cp:lastPrinted>2011-07-18T08:08:41Z</cp:lastPrinted>
  <dcterms:created xsi:type="dcterms:W3CDTF">2011-07-19T15:01:19Z</dcterms:created>
  <dcterms:modified xsi:type="dcterms:W3CDTF">2011-09-02T15:45:42Z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162393628</vt:i4>
  </property>
  <property fmtid="{D5CDD505-2E9C-101B-9397-08002B2CF9AE}" pid="3" name="_NewReviewCycle">
    <vt:lpwstr/>
  </property>
  <property fmtid="{D5CDD505-2E9C-101B-9397-08002B2CF9AE}" pid="4" name="_EmailSubject">
    <vt:lpwstr>WI Lake Superior Business and Tech Conference</vt:lpwstr>
  </property>
  <property fmtid="{D5CDD505-2E9C-101B-9397-08002B2CF9AE}" pid="5" name="_AuthorEmail">
    <vt:lpwstr>jj8571@att.com</vt:lpwstr>
  </property>
  <property fmtid="{D5CDD505-2E9C-101B-9397-08002B2CF9AE}" pid="6" name="_AuthorEmailDisplayName">
    <vt:lpwstr>JERMAIN, JAMES F (ATTSI)</vt:lpwstr>
  </property>
</Properties>
</file>